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7"/>
  </p:notesMasterIdLst>
  <p:handoutMasterIdLst>
    <p:handoutMasterId r:id="rId18"/>
  </p:handoutMasterIdLst>
  <p:sldIdLst>
    <p:sldId id="1487" r:id="rId5"/>
    <p:sldId id="1488" r:id="rId6"/>
    <p:sldId id="1547" r:id="rId7"/>
    <p:sldId id="1550" r:id="rId8"/>
    <p:sldId id="1551" r:id="rId9"/>
    <p:sldId id="1553" r:id="rId10"/>
    <p:sldId id="1552" r:id="rId11"/>
    <p:sldId id="1554" r:id="rId12"/>
    <p:sldId id="1555" r:id="rId13"/>
    <p:sldId id="1549" r:id="rId14"/>
    <p:sldId id="1522" r:id="rId15"/>
    <p:sldId id="1523" r:id="rId16"/>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7"/>
            <p14:sldId id="1550"/>
            <p14:sldId id="1551"/>
            <p14:sldId id="1553"/>
            <p14:sldId id="1552"/>
            <p14:sldId id="1554"/>
          </p14:sldIdLst>
        </p14:section>
        <p14:section name="Closing" id="{D4E3B1CF-DD2E-4D6E-961F-E6ECD190E64E}">
          <p14:sldIdLst>
            <p14:sldId id="1555"/>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435" autoAdjust="0"/>
  </p:normalViewPr>
  <p:slideViewPr>
    <p:cSldViewPr>
      <p:cViewPr varScale="1">
        <p:scale>
          <a:sx n="73" d="100"/>
          <a:sy n="73" d="100"/>
        </p:scale>
        <p:origin x="1974" y="60"/>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1: Using mocks to simulate SharePoint data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773974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12/19/2016</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11</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12/19/2016</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12</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Working with SharePoint Content</a:t>
            </a:r>
          </a:p>
        </p:txBody>
      </p:sp>
      <p:sp>
        <p:nvSpPr>
          <p:cNvPr id="6" name="Text Placeholder 5"/>
          <p:cNvSpPr>
            <a:spLocks noGrp="1"/>
          </p:cNvSpPr>
          <p:nvPr>
            <p:ph type="body" sz="quarter" idx="14"/>
          </p:nvPr>
        </p:nvSpPr>
        <p:spPr/>
        <p:txBody>
          <a:bodyPr/>
          <a:lstStyle/>
          <a:p>
            <a:pPr lvl="0"/>
            <a:r>
              <a:rPr lang="en-US" dirty="0"/>
              <a:t>Using mocks to simulate SharePoint data</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is mock data?</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Why use mock data?</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use mock data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177677" y="3929310"/>
            <a:ext cx="10009113" cy="1292225"/>
          </a:xfrm>
        </p:spPr>
        <p:txBody>
          <a:bodyPr/>
          <a:lstStyle/>
          <a:p>
            <a:pPr marL="0" indent="0">
              <a:buNone/>
            </a:pPr>
            <a:r>
              <a:rPr lang="en-US" dirty="0"/>
              <a:t>Mock data simulates dynamic data returned from SharePoint or another data source.</a:t>
            </a:r>
          </a:p>
        </p:txBody>
      </p:sp>
      <p:pic>
        <p:nvPicPr>
          <p:cNvPr id="4" name="Picture 3" descr="Tripadvisor: Diavolo o Acqua Santa?"/>
          <p:cNvPicPr>
            <a:picLocks noChangeAspect="1"/>
          </p:cNvPicPr>
          <p:nvPr/>
        </p:nvPicPr>
        <p:blipFill>
          <a:blip r:embed="rId2"/>
          <a:stretch>
            <a:fillRect/>
          </a:stretch>
        </p:blipFill>
        <p:spPr>
          <a:xfrm>
            <a:off x="6722293" y="640363"/>
            <a:ext cx="4212468" cy="2808312"/>
          </a:xfrm>
          <a:prstGeom prst="rect">
            <a:avLst/>
          </a:prstGeom>
        </p:spPr>
      </p:pic>
      <p:pic>
        <p:nvPicPr>
          <p:cNvPr id="5" name="Picture 4" descr="The Observer: Cum verifici imagini care ar putea fi false pe social ..."/>
          <p:cNvPicPr>
            <a:picLocks noChangeAspect="1"/>
          </p:cNvPicPr>
          <p:nvPr/>
        </p:nvPicPr>
        <p:blipFill>
          <a:blip r:embed="rId3"/>
          <a:stretch>
            <a:fillRect/>
          </a:stretch>
        </p:blipFill>
        <p:spPr>
          <a:xfrm>
            <a:off x="1753741" y="615769"/>
            <a:ext cx="3810000" cy="2857500"/>
          </a:xfrm>
          <a:prstGeom prst="rect">
            <a:avLst/>
          </a:prstGeom>
        </p:spPr>
      </p:pic>
    </p:spTree>
    <p:extLst>
      <p:ext uri="{BB962C8B-B14F-4D97-AF65-F5344CB8AC3E}">
        <p14:creationId xmlns:p14="http://schemas.microsoft.com/office/powerpoint/2010/main" val="127637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mock data?</a:t>
            </a:r>
          </a:p>
        </p:txBody>
      </p:sp>
      <p:sp>
        <p:nvSpPr>
          <p:cNvPr id="3" name="Text Placeholder 2"/>
          <p:cNvSpPr>
            <a:spLocks noGrp="1"/>
          </p:cNvSpPr>
          <p:nvPr>
            <p:ph type="body" sz="quarter" idx="10"/>
          </p:nvPr>
        </p:nvSpPr>
        <p:spPr>
          <a:xfrm>
            <a:off x="274638" y="1212850"/>
            <a:ext cx="11887200" cy="4216539"/>
          </a:xfrm>
        </p:spPr>
        <p:txBody>
          <a:bodyPr/>
          <a:lstStyle/>
          <a:p>
            <a:r>
              <a:rPr lang="en-US" dirty="0"/>
              <a:t>Local Workbench has no SharePoint context</a:t>
            </a:r>
          </a:p>
          <a:p>
            <a:r>
              <a:rPr lang="en-US" dirty="0"/>
              <a:t>Use mock data to simulate SharePoint context</a:t>
            </a:r>
          </a:p>
          <a:p>
            <a:r>
              <a:rPr lang="en-US" dirty="0"/>
              <a:t>Allows you to build the web part locally without even running in SharePoint</a:t>
            </a:r>
          </a:p>
          <a:p>
            <a:pPr lvl="1"/>
            <a:r>
              <a:rPr lang="en-US" dirty="0"/>
              <a:t>You can implement the </a:t>
            </a:r>
            <a:r>
              <a:rPr lang="en-US"/>
              <a:t>UI behaviors </a:t>
            </a:r>
            <a:r>
              <a:rPr lang="en-US" dirty="0"/>
              <a:t>even without accessing the SharePoint code</a:t>
            </a:r>
          </a:p>
          <a:p>
            <a:r>
              <a:rPr lang="en-US" dirty="0"/>
              <a:t>It’s good practice to have mocked data for local workbench hosting</a:t>
            </a:r>
          </a:p>
        </p:txBody>
      </p:sp>
    </p:spTree>
    <p:extLst>
      <p:ext uri="{BB962C8B-B14F-4D97-AF65-F5344CB8AC3E}">
        <p14:creationId xmlns:p14="http://schemas.microsoft.com/office/powerpoint/2010/main" val="31077996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124206"/>
          </a:xfrm>
        </p:spPr>
        <p:txBody>
          <a:bodyPr/>
          <a:lstStyle/>
          <a:p>
            <a:r>
              <a:rPr lang="en-US" dirty="0"/>
              <a:t>Create a data model for the mock data</a:t>
            </a:r>
          </a:p>
          <a:p>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How to use mock data?</a:t>
            </a:r>
          </a:p>
        </p:txBody>
      </p:sp>
      <p:pic>
        <p:nvPicPr>
          <p:cNvPr id="4" name="Picture 3"/>
          <p:cNvPicPr>
            <a:picLocks noChangeAspect="1"/>
          </p:cNvPicPr>
          <p:nvPr/>
        </p:nvPicPr>
        <p:blipFill>
          <a:blip r:embed="rId2"/>
          <a:stretch>
            <a:fillRect/>
          </a:stretch>
        </p:blipFill>
        <p:spPr>
          <a:xfrm>
            <a:off x="745629" y="2201118"/>
            <a:ext cx="2870348" cy="2933851"/>
          </a:xfrm>
          <a:prstGeom prst="rect">
            <a:avLst/>
          </a:prstGeom>
        </p:spPr>
      </p:pic>
      <p:sp>
        <p:nvSpPr>
          <p:cNvPr id="5" name="TextBox 4"/>
          <p:cNvSpPr txBox="1"/>
          <p:nvPr/>
        </p:nvSpPr>
        <p:spPr>
          <a:xfrm>
            <a:off x="3985989" y="2201118"/>
            <a:ext cx="6873636" cy="2105192"/>
          </a:xfrm>
          <a:prstGeom prst="rect">
            <a:avLst/>
          </a:prstGeom>
          <a:noFill/>
        </p:spPr>
        <p:txBody>
          <a:bodyPr wrap="square" lIns="182880" tIns="146304" rIns="182880" bIns="146304" rtlCol="0">
            <a:spAutoFit/>
          </a:bodyPr>
          <a:lstStyle/>
          <a:p>
            <a:r>
              <a:rPr lang="en-US" sz="2400" dirty="0">
                <a:solidFill>
                  <a:srgbClr val="0000FF"/>
                </a:solidFill>
                <a:latin typeface="Consolas" panose="020B0609020204030204" pitchFamily="49" charset="0"/>
              </a:rPr>
              <a:t>export</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interface</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ISPList</a:t>
            </a:r>
            <a:r>
              <a:rPr lang="en-US" sz="2400" dirty="0">
                <a:solidFill>
                  <a:srgbClr val="000000"/>
                </a:solidFill>
                <a:latin typeface="Consolas" panose="020B0609020204030204" pitchFamily="49" charset="0"/>
              </a:rPr>
              <a:t> {</a:t>
            </a:r>
          </a:p>
          <a:p>
            <a:r>
              <a:rPr lang="en-US" sz="2400" dirty="0">
                <a:solidFill>
                  <a:srgbClr val="000000"/>
                </a:solidFill>
                <a:latin typeface="Consolas" panose="020B0609020204030204" pitchFamily="49" charset="0"/>
              </a:rPr>
              <a:t>  Title: </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Id: </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a:t>
            </a:r>
            <a:endParaRPr lang="en-US" sz="2400" dirty="0">
              <a:latin typeface="Consolas" panose="020B0609020204030204" pitchFamily="49" charset="0"/>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042458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74131" y="1212850"/>
            <a:ext cx="11687707" cy="2140396"/>
          </a:xfrm>
        </p:spPr>
        <p:txBody>
          <a:bodyPr/>
          <a:lstStyle/>
          <a:p>
            <a:r>
              <a:rPr lang="en-US" dirty="0"/>
              <a:t>Create a </a:t>
            </a:r>
            <a:r>
              <a:rPr lang="en-US" dirty="0" err="1"/>
              <a:t>MockHttpClient</a:t>
            </a:r>
            <a:r>
              <a:rPr lang="en-US" dirty="0"/>
              <a:t> class</a:t>
            </a:r>
          </a:p>
          <a:p>
            <a:pPr lvl="1"/>
            <a:r>
              <a:rPr lang="en-US" dirty="0"/>
              <a:t>Import the data model into the </a:t>
            </a:r>
            <a:r>
              <a:rPr lang="en-US" dirty="0" err="1"/>
              <a:t>MockHttpClient</a:t>
            </a:r>
            <a:r>
              <a:rPr lang="en-US" dirty="0"/>
              <a:t> class</a:t>
            </a:r>
          </a:p>
          <a:p>
            <a:pPr lvl="1"/>
            <a:r>
              <a:rPr lang="en-US" dirty="0"/>
              <a:t>Create an instance of the data model</a:t>
            </a:r>
          </a:p>
          <a:p>
            <a:pPr lvl="1"/>
            <a:r>
              <a:rPr lang="en-US" dirty="0"/>
              <a:t>Populate the instance of the data model with mock data</a:t>
            </a:r>
          </a:p>
          <a:p>
            <a:pPr lvl="1"/>
            <a:r>
              <a:rPr lang="en-US" dirty="0"/>
              <a:t>Create a method to return the mock data</a:t>
            </a:r>
          </a:p>
          <a:p>
            <a:endParaRPr lang="en-US" dirty="0"/>
          </a:p>
          <a:p>
            <a:endParaRPr lang="en-US" dirty="0"/>
          </a:p>
        </p:txBody>
      </p:sp>
      <p:sp>
        <p:nvSpPr>
          <p:cNvPr id="3" name="Title 2"/>
          <p:cNvSpPr>
            <a:spLocks noGrp="1"/>
          </p:cNvSpPr>
          <p:nvPr>
            <p:ph type="title"/>
          </p:nvPr>
        </p:nvSpPr>
        <p:spPr/>
        <p:txBody>
          <a:bodyPr/>
          <a:lstStyle/>
          <a:p>
            <a:r>
              <a:rPr lang="en-US" dirty="0"/>
              <a:t>How to use mock data?</a:t>
            </a:r>
          </a:p>
        </p:txBody>
      </p:sp>
      <p:sp>
        <p:nvSpPr>
          <p:cNvPr id="5" name="TextBox 4"/>
          <p:cNvSpPr txBox="1"/>
          <p:nvPr/>
        </p:nvSpPr>
        <p:spPr>
          <a:xfrm>
            <a:off x="4202013" y="3353246"/>
            <a:ext cx="8496944" cy="3065455"/>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import</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ISPList</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ISPList</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export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default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MockHttpClient</a:t>
            </a:r>
            <a:r>
              <a:rPr lang="en-US" sz="1200" dirty="0">
                <a:solidFill>
                  <a:srgbClr val="000000"/>
                </a:solidFill>
                <a:latin typeface="Consolas" panose="020B0609020204030204" pitchFamily="49" charset="0"/>
              </a:rPr>
              <a:t> {</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private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static</a:t>
            </a:r>
            <a:r>
              <a:rPr lang="en-US" sz="1200" dirty="0">
                <a:solidFill>
                  <a:srgbClr val="000000"/>
                </a:solidFill>
                <a:latin typeface="Consolas" panose="020B0609020204030204" pitchFamily="49" charset="0"/>
              </a:rPr>
              <a:t> _items: </a:t>
            </a:r>
            <a:r>
              <a:rPr lang="en-US" sz="1200" dirty="0" err="1">
                <a:solidFill>
                  <a:srgbClr val="000000"/>
                </a:solidFill>
                <a:latin typeface="Consolas" panose="020B0609020204030204" pitchFamily="49" charset="0"/>
              </a:rPr>
              <a:t>ISPList</a:t>
            </a:r>
            <a:r>
              <a:rPr lang="en-US" sz="1200" dirty="0">
                <a:solidFill>
                  <a:srgbClr val="000000"/>
                </a:solidFill>
                <a:latin typeface="Consolas" panose="020B0609020204030204" pitchFamily="49" charset="0"/>
              </a:rPr>
              <a:t>[] = [</a:t>
            </a:r>
          </a:p>
          <a:p>
            <a:r>
              <a:rPr lang="en-US" sz="1200" dirty="0">
                <a:solidFill>
                  <a:srgbClr val="000000"/>
                </a:solidFill>
                <a:latin typeface="Consolas" panose="020B0609020204030204" pitchFamily="49" charset="0"/>
              </a:rPr>
              <a:t>      { Title: </a:t>
            </a:r>
            <a:r>
              <a:rPr lang="en-US" sz="1200" dirty="0">
                <a:solidFill>
                  <a:srgbClr val="A31515"/>
                </a:solidFill>
                <a:latin typeface="Consolas" panose="020B0609020204030204" pitchFamily="49" charset="0"/>
              </a:rPr>
              <a:t>'Mock List 1'</a:t>
            </a:r>
            <a:r>
              <a:rPr lang="en-US" sz="1200" dirty="0">
                <a:solidFill>
                  <a:srgbClr val="000000"/>
                </a:solidFill>
                <a:latin typeface="Consolas" panose="020B0609020204030204" pitchFamily="49" charset="0"/>
              </a:rPr>
              <a:t>, Id: </a:t>
            </a:r>
            <a:r>
              <a:rPr lang="en-US" sz="1200" dirty="0">
                <a:solidFill>
                  <a:srgbClr val="A31515"/>
                </a:solidFill>
                <a:latin typeface="Consolas" panose="020B0609020204030204" pitchFamily="49" charset="0"/>
              </a:rPr>
              <a:t>'1'</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 Title: </a:t>
            </a:r>
            <a:r>
              <a:rPr lang="en-US" sz="1200" dirty="0">
                <a:solidFill>
                  <a:srgbClr val="A31515"/>
                </a:solidFill>
                <a:latin typeface="Consolas" panose="020B0609020204030204" pitchFamily="49" charset="0"/>
              </a:rPr>
              <a:t>'Mock List 2'</a:t>
            </a:r>
            <a:r>
              <a:rPr lang="en-US" sz="1200" dirty="0">
                <a:solidFill>
                  <a:srgbClr val="000000"/>
                </a:solidFill>
                <a:latin typeface="Consolas" panose="020B0609020204030204" pitchFamily="49" charset="0"/>
              </a:rPr>
              <a:t>, Id: </a:t>
            </a:r>
            <a:r>
              <a:rPr lang="en-US" sz="1200" dirty="0">
                <a:solidFill>
                  <a:srgbClr val="A31515"/>
                </a:solidFill>
                <a:latin typeface="Consolas" panose="020B0609020204030204" pitchFamily="49" charset="0"/>
              </a:rPr>
              <a:t>'2'</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static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get</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restUrl</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options?: </a:t>
            </a:r>
            <a:r>
              <a:rPr lang="en-US" sz="1200" dirty="0">
                <a:solidFill>
                  <a:srgbClr val="0000FF"/>
                </a:solidFill>
                <a:latin typeface="Consolas" panose="020B0609020204030204" pitchFamily="49" charset="0"/>
              </a:rPr>
              <a:t>any</a:t>
            </a:r>
            <a:r>
              <a:rPr lang="en-US" sz="1200" dirty="0">
                <a:solidFill>
                  <a:srgbClr val="000000"/>
                </a:solidFill>
                <a:latin typeface="Consolas" panose="020B0609020204030204" pitchFamily="49" charset="0"/>
              </a:rPr>
              <a:t>): Promise&lt;</a:t>
            </a:r>
            <a:r>
              <a:rPr lang="en-US" sz="1200" dirty="0" err="1">
                <a:solidFill>
                  <a:srgbClr val="000000"/>
                </a:solidFill>
                <a:latin typeface="Consolas" panose="020B0609020204030204" pitchFamily="49" charset="0"/>
              </a:rPr>
              <a:t>ISPList</a:t>
            </a:r>
            <a:r>
              <a:rPr lang="en-US" sz="1200" dirty="0">
                <a:solidFill>
                  <a:srgbClr val="000000"/>
                </a:solidFill>
                <a:latin typeface="Consolas" panose="020B0609020204030204" pitchFamily="49" charset="0"/>
              </a:rPr>
              <a:t>[]&gt;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Promise&lt;</a:t>
            </a:r>
            <a:r>
              <a:rPr lang="en-US" sz="1200" dirty="0" err="1">
                <a:solidFill>
                  <a:srgbClr val="000000"/>
                </a:solidFill>
                <a:latin typeface="Consolas" panose="020B0609020204030204" pitchFamily="49" charset="0"/>
              </a:rPr>
              <a:t>ISPList</a:t>
            </a:r>
            <a:r>
              <a:rPr lang="en-US" sz="1200" dirty="0">
                <a:solidFill>
                  <a:srgbClr val="000000"/>
                </a:solidFill>
                <a:latin typeface="Consolas" panose="020B0609020204030204" pitchFamily="49" charset="0"/>
              </a:rPr>
              <a:t>[]&gt;((resolve) =&gt; {</a:t>
            </a:r>
          </a:p>
          <a:p>
            <a:r>
              <a:rPr lang="en-US" sz="1200" dirty="0">
                <a:solidFill>
                  <a:srgbClr val="000000"/>
                </a:solidFill>
                <a:latin typeface="Consolas" panose="020B0609020204030204" pitchFamily="49" charset="0"/>
              </a:rPr>
              <a:t>            resolve(</a:t>
            </a:r>
            <a:r>
              <a:rPr lang="en-US" sz="1200" dirty="0" err="1">
                <a:solidFill>
                  <a:srgbClr val="000000"/>
                </a:solidFill>
                <a:latin typeface="Consolas" panose="020B0609020204030204" pitchFamily="49" charset="0"/>
              </a:rPr>
              <a:t>MockHttpClient</a:t>
            </a:r>
            <a:r>
              <a:rPr lang="en-US" sz="1200" dirty="0">
                <a:solidFill>
                  <a:srgbClr val="000000"/>
                </a:solidFill>
                <a:latin typeface="Consolas" panose="020B0609020204030204" pitchFamily="49" charset="0"/>
              </a:rPr>
              <a:t>._items);</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a:t>
            </a:r>
            <a:endParaRPr lang="en-US" sz="12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2"/>
          <a:stretch>
            <a:fillRect/>
          </a:stretch>
        </p:blipFill>
        <p:spPr>
          <a:xfrm>
            <a:off x="953701" y="3510252"/>
            <a:ext cx="2768742" cy="2908449"/>
          </a:xfrm>
          <a:prstGeom prst="rect">
            <a:avLst/>
          </a:prstGeom>
        </p:spPr>
      </p:pic>
    </p:spTree>
    <p:extLst>
      <p:ext uri="{BB962C8B-B14F-4D97-AF65-F5344CB8AC3E}">
        <p14:creationId xmlns:p14="http://schemas.microsoft.com/office/powerpoint/2010/main" val="42767820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68259"/>
          </a:xfrm>
        </p:spPr>
        <p:txBody>
          <a:bodyPr/>
          <a:lstStyle/>
          <a:p>
            <a:r>
              <a:rPr lang="en-US" sz="2400" dirty="0"/>
              <a:t>Import the </a:t>
            </a:r>
            <a:r>
              <a:rPr lang="en-US" sz="2400" dirty="0" err="1"/>
              <a:t>MockHttpClient</a:t>
            </a:r>
            <a:r>
              <a:rPr lang="en-US" sz="2400" dirty="0"/>
              <a:t> class and data model into the web part class</a:t>
            </a:r>
          </a:p>
          <a:p>
            <a:r>
              <a:rPr lang="en-US" sz="2400" dirty="0"/>
              <a:t>Create a method to invoke the method in the </a:t>
            </a:r>
            <a:r>
              <a:rPr lang="en-US" sz="2400" dirty="0" err="1"/>
              <a:t>MockHttpClient</a:t>
            </a:r>
            <a:r>
              <a:rPr lang="en-US" sz="2400" dirty="0"/>
              <a:t> and return the mock data</a:t>
            </a:r>
          </a:p>
          <a:p>
            <a:r>
              <a:rPr lang="en-US" sz="2400" dirty="0"/>
              <a:t>Check the </a:t>
            </a:r>
            <a:r>
              <a:rPr lang="en-US" sz="2400" dirty="0" err="1"/>
              <a:t>EnvironmentType</a:t>
            </a:r>
            <a:r>
              <a:rPr lang="en-US" sz="2400" dirty="0"/>
              <a:t> to determine if the web part is running in the local environment</a:t>
            </a:r>
          </a:p>
          <a:p>
            <a:r>
              <a:rPr lang="en-US" sz="2400" dirty="0"/>
              <a:t>Invoke the method to return the mock data</a:t>
            </a:r>
            <a:endParaRPr lang="en-US" dirty="0"/>
          </a:p>
        </p:txBody>
      </p:sp>
      <p:sp>
        <p:nvSpPr>
          <p:cNvPr id="3" name="Title 2"/>
          <p:cNvSpPr>
            <a:spLocks noGrp="1"/>
          </p:cNvSpPr>
          <p:nvPr>
            <p:ph type="title"/>
          </p:nvPr>
        </p:nvSpPr>
        <p:spPr/>
        <p:txBody>
          <a:bodyPr/>
          <a:lstStyle/>
          <a:p>
            <a:r>
              <a:rPr lang="en-US" dirty="0"/>
              <a:t>How to use mock data?</a:t>
            </a:r>
          </a:p>
        </p:txBody>
      </p:sp>
      <p:sp>
        <p:nvSpPr>
          <p:cNvPr id="4" name="Rectangle 3"/>
          <p:cNvSpPr/>
          <p:nvPr/>
        </p:nvSpPr>
        <p:spPr>
          <a:xfrm>
            <a:off x="457597" y="3375673"/>
            <a:ext cx="6216650" cy="584775"/>
          </a:xfrm>
          <a:prstGeom prst="rect">
            <a:avLst/>
          </a:prstGeom>
        </p:spPr>
        <p:txBody>
          <a:bodyPr>
            <a:spAutoFit/>
          </a:bodyPr>
          <a:lstStyle/>
          <a:p>
            <a:r>
              <a:rPr lang="en-US" sz="1600" dirty="0">
                <a:solidFill>
                  <a:srgbClr val="0000FF"/>
                </a:solidFill>
                <a:latin typeface="Consolas" panose="020B0609020204030204" pitchFamily="49" charset="0"/>
              </a:rPr>
              <a:t>import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MockHttpClient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MockHttpClient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FF"/>
                </a:solidFill>
                <a:latin typeface="Consolas" panose="020B0609020204030204" pitchFamily="49" charset="0"/>
              </a:rPr>
              <a:t>import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ISPList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ISPList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endParaRPr lang="en-US" sz="1600" dirty="0"/>
          </a:p>
        </p:txBody>
      </p:sp>
      <p:sp>
        <p:nvSpPr>
          <p:cNvPr id="5" name="Rectangle 4"/>
          <p:cNvSpPr/>
          <p:nvPr/>
        </p:nvSpPr>
        <p:spPr>
          <a:xfrm>
            <a:off x="457597" y="4055012"/>
            <a:ext cx="11233248" cy="1569660"/>
          </a:xfrm>
          <a:prstGeom prst="rect">
            <a:avLst/>
          </a:prstGeom>
        </p:spPr>
        <p:txBody>
          <a:bodyPr wrap="square">
            <a:spAutoFit/>
          </a:bodyPr>
          <a:lstStyle/>
          <a:p>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_</a:t>
            </a:r>
            <a:r>
              <a:rPr lang="en-US" sz="1600" dirty="0" err="1">
                <a:solidFill>
                  <a:srgbClr val="000000"/>
                </a:solidFill>
                <a:latin typeface="Consolas" panose="020B0609020204030204" pitchFamily="49" charset="0"/>
              </a:rPr>
              <a:t>getMockListData</a:t>
            </a:r>
            <a:r>
              <a:rPr lang="en-US" sz="1600" dirty="0">
                <a:solidFill>
                  <a:srgbClr val="000000"/>
                </a:solidFill>
                <a:latin typeface="Consolas" panose="020B0609020204030204" pitchFamily="49" charset="0"/>
              </a:rPr>
              <a:t>(): Promise&lt;</a:t>
            </a:r>
            <a:r>
              <a:rPr lang="en-US" sz="1600" dirty="0" err="1">
                <a:solidFill>
                  <a:srgbClr val="000000"/>
                </a:solidFill>
                <a:latin typeface="Consolas" panose="020B0609020204030204" pitchFamily="49" charset="0"/>
              </a:rPr>
              <a:t>ISPList</a:t>
            </a:r>
            <a:r>
              <a:rPr lang="en-US" sz="1600" dirty="0">
                <a:solidFill>
                  <a:srgbClr val="000000"/>
                </a:solidFill>
                <a:latin typeface="Consolas" panose="020B0609020204030204" pitchFamily="49" charset="0"/>
              </a:rPr>
              <a:t>[]&gt;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MockHttpClient.get</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.context.pageContext.web.absoluteUrl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.then((data: </a:t>
            </a:r>
            <a:r>
              <a:rPr lang="en-US" sz="1600" dirty="0" err="1">
                <a:solidFill>
                  <a:srgbClr val="000000"/>
                </a:solidFill>
                <a:latin typeface="Consolas" panose="020B0609020204030204" pitchFamily="49" charset="0"/>
              </a:rPr>
              <a:t>ISPList</a:t>
            </a:r>
            <a:r>
              <a:rPr lang="en-US" sz="1600" dirty="0">
                <a:solidFill>
                  <a:srgbClr val="000000"/>
                </a:solidFill>
                <a:latin typeface="Consolas" panose="020B0609020204030204" pitchFamily="49" charset="0"/>
              </a:rPr>
              <a:t>[]) =&gt;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data;</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dirty="0"/>
          </a:p>
        </p:txBody>
      </p:sp>
      <p:sp>
        <p:nvSpPr>
          <p:cNvPr id="6" name="Rectangle 5"/>
          <p:cNvSpPr/>
          <p:nvPr/>
        </p:nvSpPr>
        <p:spPr>
          <a:xfrm>
            <a:off x="457597" y="5755964"/>
            <a:ext cx="10059164" cy="338554"/>
          </a:xfrm>
          <a:prstGeom prst="rect">
            <a:avLst/>
          </a:prstGeom>
        </p:spPr>
        <p:txBody>
          <a:bodyPr wrap="none">
            <a:spAutoFit/>
          </a:bodyPr>
          <a:lstStyle/>
          <a:p>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.context.environment.type</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EnvironmentType.Local</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._</a:t>
            </a:r>
            <a:r>
              <a:rPr lang="en-US" sz="1600" dirty="0" err="1">
                <a:solidFill>
                  <a:srgbClr val="000000"/>
                </a:solidFill>
                <a:latin typeface="Consolas" panose="020B0609020204030204" pitchFamily="49" charset="0"/>
              </a:rPr>
              <a:t>getMockListData</a:t>
            </a:r>
            <a:r>
              <a:rPr lang="en-US" sz="1600" dirty="0">
                <a:solidFill>
                  <a:srgbClr val="000000"/>
                </a:solidFill>
                <a:latin typeface="Consolas" panose="020B0609020204030204" pitchFamily="49" charset="0"/>
              </a:rPr>
              <a:t>() }</a:t>
            </a:r>
            <a:endParaRPr lang="en-US" sz="1600" dirty="0"/>
          </a:p>
        </p:txBody>
      </p:sp>
    </p:spTree>
    <p:extLst>
      <p:ext uri="{BB962C8B-B14F-4D97-AF65-F5344CB8AC3E}">
        <p14:creationId xmlns:p14="http://schemas.microsoft.com/office/powerpoint/2010/main" val="29320000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Using mocks to simulate SharePoint data </a:t>
            </a:r>
            <a:endParaRPr lang="fi-FI" dirty="0"/>
          </a:p>
        </p:txBody>
      </p:sp>
    </p:spTree>
    <p:extLst>
      <p:ext uri="{BB962C8B-B14F-4D97-AF65-F5344CB8AC3E}">
        <p14:creationId xmlns:p14="http://schemas.microsoft.com/office/powerpoint/2010/main" val="288042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is mock data?</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Why use mock data?</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use mock data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0847770"/>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purl.org/dc/elements/1.1/"/>
    <ds:schemaRef ds:uri="http://schemas.microsoft.com/office/2006/metadata/properties"/>
    <ds:schemaRef ds:uri="http://schemas.openxmlformats.org/package/2006/metadata/core-properties"/>
    <ds:schemaRef ds:uri="http://www.w3.org/XML/1998/namespace"/>
    <ds:schemaRef ds:uri="8b796c41-22f8-4e5f-a4f6-26e92db7f69d"/>
    <ds:schemaRef ds:uri="http://schemas.microsoft.com/office/2006/documentManagement/typ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97B14030-EA7B-412E-A3DC-1B5E762AF2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95</TotalTime>
  <Words>748</Words>
  <Application>Microsoft Office PowerPoint</Application>
  <PresentationFormat>Custom</PresentationFormat>
  <Paragraphs>121</Paragraphs>
  <Slides>12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Consolas</vt:lpstr>
      <vt:lpstr>Segoe UI</vt:lpstr>
      <vt:lpstr>Segoe UI Light</vt:lpstr>
      <vt:lpstr>Wingdings</vt:lpstr>
      <vt:lpstr>5-30719_SharePoint_Team_Template_Light</vt:lpstr>
      <vt:lpstr>Working with SharePoint Content</vt:lpstr>
      <vt:lpstr>Agenda</vt:lpstr>
      <vt:lpstr>PowerPoint Presentation</vt:lpstr>
      <vt:lpstr>Why use mock data?</vt:lpstr>
      <vt:lpstr>How to use mock data?</vt:lpstr>
      <vt:lpstr>How to use mock data?</vt:lpstr>
      <vt:lpstr>How to use mock data?</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mocks to simulate SharePoint data</dc:title>
  <dc:subject>&lt;Speech title here&gt;</dc:subject>
  <dc:creator>Vesa Juvonen;Todd Baginski</dc:creator>
  <cp:keywords>SharePoint, PnP</cp:keywords>
  <dc:description>Template: _x000d_
Formatting: _x000d_
Audience Type:</dc:description>
  <cp:lastModifiedBy>Vesa Juvonen</cp:lastModifiedBy>
  <cp:revision>25</cp:revision>
  <dcterms:created xsi:type="dcterms:W3CDTF">2016-10-24T10:18:28Z</dcterms:created>
  <dcterms:modified xsi:type="dcterms:W3CDTF">2016-12-19T07:52:55Z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